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261" r:id="rId3"/>
    <p:sldId id="288" r:id="rId4"/>
    <p:sldId id="289" r:id="rId5"/>
    <p:sldId id="292" r:id="rId6"/>
    <p:sldId id="316" r:id="rId7"/>
    <p:sldId id="293" r:id="rId8"/>
    <p:sldId id="294" r:id="rId9"/>
    <p:sldId id="318" r:id="rId10"/>
    <p:sldId id="296" r:id="rId11"/>
    <p:sldId id="31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14" r:id="rId23"/>
    <p:sldId id="308" r:id="rId24"/>
    <p:sldId id="310" r:id="rId25"/>
    <p:sldId id="313" r:id="rId26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4E8677-1C82-4292-AC70-C2844139A531}" type="datetimeFigureOut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9BFF58-76FD-4199-A504-E655C6A29DD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744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546A10-41B8-4FF0-83DA-850EF50115EF}" type="datetimeFigureOut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F3686F-BEAD-4807-9422-A6AE21ECE96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126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31863"/>
            <a:fld id="{D03A0FE9-6954-4195-85B7-76725EE3DEBE}" type="slidenum">
              <a:rPr lang="en-US" sz="1200">
                <a:latin typeface="Times New Roman" pitchFamily="18" charset="0"/>
              </a:rPr>
              <a:pPr algn="r" defTabSz="931863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smtClean="0">
              <a:latin typeface="Times New Roman" pitchFamily="18" charset="0"/>
            </a:endParaRPr>
          </a:p>
        </p:txBody>
      </p:sp>
      <p:sp>
        <p:nvSpPr>
          <p:cNvPr id="44036" name="Plassholder for bunntekst 7"/>
          <p:cNvSpPr txBox="1">
            <a:spLocks noGrp="1"/>
          </p:cNvSpPr>
          <p:nvPr/>
        </p:nvSpPr>
        <p:spPr bwMode="auto">
          <a:xfrm>
            <a:off x="0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31863"/>
            <a:endParaRPr lang="nb-NO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8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A342-199A-4FC2-B6FA-1BEA24485D08}" type="datetime1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8E7D5-74E3-406C-8106-40743BD1A8D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D0F6-A622-4DF0-BE1F-0C53BAC65AB6}" type="datetime1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C39FC-75EA-4284-A4DE-3ECF287E92C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1748-2596-4D0D-88E8-05C69ED7E8C5}" type="datetime1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2E032-F636-4D28-AD8B-5171ECE5611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7C9F-BF95-4E77-A488-E054F8E29E5F}" type="datetime1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43688-0DD7-4041-8BA0-EE0C28C0205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BE5E-7ADB-4778-AEFE-9727521DBEB4}" type="datetime1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353EA-0BA0-4EEC-AB10-AD8220A681C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196975"/>
            <a:ext cx="8240713" cy="4929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33E2-4D36-412C-82AF-2A043879967E}" type="datetime1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15595-A5E5-447F-A07E-DB9B1DE2270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B5F9C-42E2-4183-9BCE-EB0CB1AA92E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3BB9A-28B6-4427-AAA7-F89D1F8C7D1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A9B1C-F50C-44DC-B22E-8CE1C5EF89C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CB8C4-53CC-4161-8EFD-4377C26BA8E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2DA16-E67B-428B-9E20-CA97120BFE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FCEDA-2458-4E27-A3E7-BF76B86B6747}" type="datetime1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20E3-C0BE-4DBB-8463-2A634102955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17F52-EA45-4F50-8745-674B73C237A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FDEE2-4CFD-4B44-8D2E-37BE8D60BD9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919EE-5C5A-4BFA-914C-29FA34C2D90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9D02B-D07C-4145-B915-2A67909EA2F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F7C58-7DD7-4D19-AA01-1579774F28C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1EFB-26D2-4448-B7E4-D8F57EA41F1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B4DA-B006-4738-9568-652DD051F7E5}" type="datetime1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D7014-E9FE-40BA-AD88-BCA231A9B9F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2C88F-466C-423D-8F12-478F9082150B}" type="datetime1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CA4D-12B9-4201-8194-69E93487305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86417-4BCA-43B3-98F8-7F3C1876ED92}" type="datetime1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17EC-DFFC-4AE1-A291-92AC47C5E20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38A5-D358-4346-847E-9ED9E2AC079C}" type="datetime1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061E-746D-4F87-953C-8DCA68DFDF8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EEDF-8BE3-42C3-B514-754834CBD466}" type="datetime1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A240-EE95-4DFA-8DD2-97FE8B1B461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982B7-8601-4480-B068-0E9B0AC46A1C}" type="datetime1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53D0C-7B20-42A1-86FF-061B78B620A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E2A0-80DD-4926-977E-F207E7C924C7}" type="datetime1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4C5C-440C-44E7-BD07-B9E2394F40C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96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304889-68DF-414D-A298-3A7D11C01184}" type="datetime1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DB8D7E-D3E6-4901-81C0-1A9D05DB115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6" y="44624"/>
            <a:ext cx="8240714" cy="13625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smtClean="0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21.03.2016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62CE75-3846-4589-9058-691D3468D1D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programs/youth_ex/index.html" TargetMode="Externa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339752" y="1916832"/>
            <a:ext cx="619249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 b="1" dirty="0" smtClean="0"/>
              <a:t>Del </a:t>
            </a:r>
            <a:r>
              <a:rPr lang="nb-NO" sz="2000" b="1" dirty="0"/>
              <a:t>1: </a:t>
            </a:r>
            <a:r>
              <a:rPr lang="nb-NO" sz="2000" b="1" dirty="0" smtClean="0"/>
              <a:t>Historikk</a:t>
            </a:r>
            <a:endParaRPr lang="nb-NO" sz="2000" b="1" dirty="0"/>
          </a:p>
          <a:p>
            <a:pPr>
              <a:spcBef>
                <a:spcPct val="50000"/>
              </a:spcBef>
            </a:pP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b="1" dirty="0" smtClean="0"/>
              <a:t>Del </a:t>
            </a:r>
            <a:r>
              <a:rPr lang="nb-NO" sz="2000" b="1" dirty="0"/>
              <a:t>2: </a:t>
            </a:r>
            <a:r>
              <a:rPr lang="nb-NO" sz="2000" b="1" dirty="0" smtClean="0"/>
              <a:t>Karmøy </a:t>
            </a:r>
            <a:r>
              <a:rPr lang="nb-NO" sz="2000" b="1" dirty="0"/>
              <a:t>Vest Rotary </a:t>
            </a:r>
            <a:r>
              <a:rPr lang="nb-NO" sz="2000" b="1" dirty="0" smtClean="0"/>
              <a:t>Klubb</a:t>
            </a:r>
            <a:endParaRPr lang="nb-NO" sz="2000" b="1" dirty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Organisering</a:t>
            </a:r>
            <a:endParaRPr lang="nb-NO" dirty="0"/>
          </a:p>
          <a:p>
            <a:pPr>
              <a:spcBef>
                <a:spcPct val="50000"/>
              </a:spcBef>
            </a:pP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b="1" dirty="0" smtClean="0">
                <a:solidFill>
                  <a:srgbClr val="0070C0"/>
                </a:solidFill>
              </a:rPr>
              <a:t>Del </a:t>
            </a:r>
            <a:r>
              <a:rPr lang="nb-NO" sz="2000" b="1" dirty="0">
                <a:solidFill>
                  <a:srgbClr val="0070C0"/>
                </a:solidFill>
              </a:rPr>
              <a:t>3: Komiteene </a:t>
            </a:r>
            <a:endParaRPr lang="nb-NO" sz="2000" b="1" dirty="0" smtClean="0">
              <a:solidFill>
                <a:srgbClr val="0070C0"/>
              </a:solidFill>
            </a:endParaRP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70C0"/>
                </a:solidFill>
              </a:rPr>
              <a:t>Medlemsutvikling </a:t>
            </a:r>
            <a:r>
              <a:rPr lang="nb-NO" dirty="0">
                <a:solidFill>
                  <a:srgbClr val="0070C0"/>
                </a:solidFill>
              </a:rPr>
              <a:t>og </a:t>
            </a:r>
            <a:r>
              <a:rPr lang="nb-NO" dirty="0" smtClean="0">
                <a:solidFill>
                  <a:srgbClr val="0070C0"/>
                </a:solidFill>
              </a:rPr>
              <a:t>rekruttering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70C0"/>
                </a:solidFill>
              </a:rPr>
              <a:t>Opplæring </a:t>
            </a:r>
            <a:r>
              <a:rPr lang="nb-NO" dirty="0">
                <a:solidFill>
                  <a:srgbClr val="0070C0"/>
                </a:solidFill>
              </a:rPr>
              <a:t>og </a:t>
            </a:r>
            <a:r>
              <a:rPr lang="nb-NO" dirty="0" smtClean="0">
                <a:solidFill>
                  <a:srgbClr val="0070C0"/>
                </a:solidFill>
              </a:rPr>
              <a:t>kommunikasjon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70C0"/>
                </a:solidFill>
              </a:rPr>
              <a:t>Serviceprosjekter</a:t>
            </a:r>
            <a:endParaRPr lang="nb-NO" dirty="0">
              <a:solidFill>
                <a:srgbClr val="0070C0"/>
              </a:solidFill>
            </a:endParaRP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70C0"/>
                </a:solidFill>
              </a:rPr>
              <a:t>Distriktsprogrammer               </a:t>
            </a:r>
            <a:endParaRPr lang="nb-NO" dirty="0">
              <a:solidFill>
                <a:srgbClr val="0070C0"/>
              </a:solidFill>
            </a:endParaRP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70C0"/>
                </a:solidFill>
              </a:rPr>
              <a:t>Rotary </a:t>
            </a:r>
            <a:r>
              <a:rPr lang="nb-NO" dirty="0">
                <a:solidFill>
                  <a:srgbClr val="0070C0"/>
                </a:solidFill>
              </a:rPr>
              <a:t>Foundation</a:t>
            </a:r>
            <a:r>
              <a:rPr lang="nb-NO" dirty="0"/>
              <a:t/>
            </a:r>
            <a:br>
              <a:rPr lang="nb-NO" dirty="0"/>
            </a:br>
            <a:endParaRPr lang="en-US" sz="2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lassholder for innhold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2205038"/>
            <a:ext cx="5948362" cy="4210050"/>
          </a:xfrm>
        </p:spPr>
      </p:pic>
      <p:pic>
        <p:nvPicPr>
          <p:cNvPr id="46084" name="Picture 5" descr="ENDPOLIONOW_4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188640"/>
            <a:ext cx="12398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85619" y="623042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www.endpolio.org</a:t>
            </a:r>
            <a:endParaRPr lang="en-US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552" y="1628800"/>
            <a:ext cx="8136904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2000" b="1" dirty="0" smtClean="0"/>
              <a:t>END POLIO NOW</a:t>
            </a:r>
          </a:p>
          <a:p>
            <a:pPr>
              <a:spcBef>
                <a:spcPct val="50000"/>
              </a:spcBef>
              <a:defRPr/>
            </a:pPr>
            <a:endParaRPr lang="sv-SE" sz="2000" b="1" dirty="0"/>
          </a:p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Antall poliotilfeller</a:t>
            </a: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1985: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	365.000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2010:       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    874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2011:         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  303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Nigeria er fritt for polio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Afghanistan og Pakistan </a:t>
            </a:r>
            <a:b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de eneste land polio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fortsatt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eksisterer.</a:t>
            </a:r>
          </a:p>
          <a:p>
            <a:pPr>
              <a:spcBef>
                <a:spcPct val="50000"/>
              </a:spcBef>
              <a:defRPr/>
            </a:pPr>
            <a:endParaRPr lang="nb-NO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body" idx="1"/>
          </p:nvPr>
        </p:nvSpPr>
        <p:spPr>
          <a:xfrm>
            <a:off x="468313" y="1530350"/>
            <a:ext cx="7920037" cy="4419600"/>
          </a:xfrm>
        </p:spPr>
        <p:txBody>
          <a:bodyPr/>
          <a:lstStyle/>
          <a:p>
            <a:pPr>
              <a:buClr>
                <a:srgbClr val="0000CC"/>
              </a:buClr>
              <a:buFont typeface="Arial" charset="0"/>
              <a:buNone/>
            </a:pPr>
            <a:endParaRPr lang="nb-NO" sz="2800" smtClean="0">
              <a:solidFill>
                <a:srgbClr val="0000CC"/>
              </a:solidFill>
            </a:endParaRPr>
          </a:p>
          <a:p>
            <a:pPr>
              <a:buClr>
                <a:srgbClr val="0000CC"/>
              </a:buClr>
              <a:buFont typeface="Arial" charset="0"/>
              <a:buNone/>
            </a:pPr>
            <a:r>
              <a:rPr lang="nb-NO" sz="2800" smtClean="0">
                <a:solidFill>
                  <a:srgbClr val="0000CC"/>
                </a:solidFill>
              </a:rPr>
              <a:t>       </a:t>
            </a:r>
            <a:endParaRPr lang="nb-NO" b="1" u="sng" smtClean="0">
              <a:solidFill>
                <a:srgbClr val="0000CC"/>
              </a:solidFill>
            </a:endParaRPr>
          </a:p>
          <a:p>
            <a:pPr>
              <a:buClr>
                <a:srgbClr val="0000CC"/>
              </a:buClr>
              <a:buFont typeface="Arial" charset="0"/>
              <a:buNone/>
            </a:pPr>
            <a:r>
              <a:rPr lang="nb-NO" sz="3600" smtClean="0">
                <a:solidFill>
                  <a:srgbClr val="0000CC"/>
                </a:solidFill>
              </a:rPr>
              <a:t>                 </a:t>
            </a:r>
            <a:endParaRPr lang="nb-NO" sz="2000" smtClean="0">
              <a:solidFill>
                <a:srgbClr val="0000CC"/>
              </a:solidFill>
            </a:endParaRPr>
          </a:p>
        </p:txBody>
      </p:sp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1412875"/>
            <a:ext cx="9140825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108" name="Group 5"/>
          <p:cNvGrpSpPr>
            <a:grpSpLocks/>
          </p:cNvGrpSpPr>
          <p:nvPr/>
        </p:nvGrpSpPr>
        <p:grpSpPr bwMode="auto">
          <a:xfrm>
            <a:off x="323850" y="307975"/>
            <a:ext cx="166688" cy="5038725"/>
            <a:chOff x="4066" y="202"/>
            <a:chExt cx="110" cy="1728"/>
          </a:xfrm>
        </p:grpSpPr>
        <p:sp>
          <p:nvSpPr>
            <p:cNvPr id="47110" name="Line 6"/>
            <p:cNvSpPr>
              <a:spLocks noChangeShapeType="1"/>
            </p:cNvSpPr>
            <p:nvPr/>
          </p:nvSpPr>
          <p:spPr bwMode="auto">
            <a:xfrm flipV="1">
              <a:off x="406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7111" name="Line 7"/>
            <p:cNvSpPr>
              <a:spLocks noChangeShapeType="1"/>
            </p:cNvSpPr>
            <p:nvPr/>
          </p:nvSpPr>
          <p:spPr bwMode="auto">
            <a:xfrm flipV="1">
              <a:off x="4176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7112" name="Line 8"/>
            <p:cNvSpPr>
              <a:spLocks noChangeShapeType="1"/>
            </p:cNvSpPr>
            <p:nvPr/>
          </p:nvSpPr>
          <p:spPr bwMode="auto">
            <a:xfrm flipV="1">
              <a:off x="4118" y="202"/>
              <a:ext cx="0" cy="1728"/>
            </a:xfrm>
            <a:prstGeom prst="line">
              <a:avLst/>
            </a:prstGeom>
            <a:noFill/>
            <a:ln w="3175">
              <a:solidFill>
                <a:srgbClr val="D0D0D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1628800"/>
            <a:ext cx="8136904" cy="153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nb-NO" sz="2000" dirty="0"/>
              <a:t>Rotary vil finne </a:t>
            </a:r>
            <a:r>
              <a:rPr lang="nb-NO" sz="2000" b="1" dirty="0"/>
              <a:t>nye muligheter</a:t>
            </a:r>
            <a:r>
              <a:rPr lang="nb-NO" sz="2000" dirty="0"/>
              <a:t> til</a:t>
            </a:r>
            <a:br>
              <a:rPr lang="nb-NO" sz="2000" dirty="0"/>
            </a:br>
            <a:r>
              <a:rPr lang="nb-NO" sz="2000" dirty="0"/>
              <a:t>å yte sine humanitære tjenester </a:t>
            </a:r>
            <a:r>
              <a:rPr lang="nb-NO" sz="2000" dirty="0" smtClean="0"/>
              <a:t>og</a:t>
            </a:r>
            <a:br>
              <a:rPr lang="nb-NO" sz="2000" dirty="0" smtClean="0"/>
            </a:br>
            <a:r>
              <a:rPr lang="nb-NO" sz="2000" dirty="0" smtClean="0"/>
              <a:t>til </a:t>
            </a:r>
            <a:r>
              <a:rPr lang="nb-NO" sz="2000" dirty="0"/>
              <a:t>å bygge broer for bedre </a:t>
            </a: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>internasjonal </a:t>
            </a:r>
            <a:r>
              <a:rPr lang="nb-NO" sz="2000" dirty="0"/>
              <a:t>forståelse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body" idx="1"/>
          </p:nvPr>
        </p:nvSpPr>
        <p:spPr>
          <a:xfrm>
            <a:off x="468313" y="1530350"/>
            <a:ext cx="7920037" cy="4419600"/>
          </a:xfrm>
        </p:spPr>
        <p:txBody>
          <a:bodyPr/>
          <a:lstStyle/>
          <a:p>
            <a:pPr>
              <a:buClr>
                <a:srgbClr val="0000CC"/>
              </a:buClr>
              <a:buFont typeface="Arial" charset="0"/>
              <a:buNone/>
            </a:pPr>
            <a:endParaRPr lang="nb-NO" sz="2800" smtClean="0">
              <a:solidFill>
                <a:srgbClr val="0000CC"/>
              </a:solidFill>
            </a:endParaRPr>
          </a:p>
          <a:p>
            <a:pPr>
              <a:buClr>
                <a:srgbClr val="0000CC"/>
              </a:buClr>
              <a:buFont typeface="Arial" charset="0"/>
              <a:buNone/>
            </a:pPr>
            <a:r>
              <a:rPr lang="nb-NO" sz="2800" smtClean="0">
                <a:solidFill>
                  <a:srgbClr val="0000CC"/>
                </a:solidFill>
              </a:rPr>
              <a:t>       </a:t>
            </a:r>
            <a:endParaRPr lang="nb-NO" b="1" u="sng" smtClean="0">
              <a:solidFill>
                <a:srgbClr val="0000CC"/>
              </a:solidFill>
            </a:endParaRPr>
          </a:p>
          <a:p>
            <a:pPr>
              <a:buClr>
                <a:srgbClr val="0000CC"/>
              </a:buClr>
              <a:buFont typeface="Arial" charset="0"/>
              <a:buNone/>
            </a:pPr>
            <a:r>
              <a:rPr lang="nb-NO" sz="3600" smtClean="0">
                <a:solidFill>
                  <a:srgbClr val="0000CC"/>
                </a:solidFill>
              </a:rPr>
              <a:t>                 </a:t>
            </a:r>
            <a:endParaRPr lang="nb-NO" sz="2000" smtClean="0">
              <a:solidFill>
                <a:srgbClr val="0000CC"/>
              </a:solidFill>
            </a:endParaRPr>
          </a:p>
        </p:txBody>
      </p:sp>
      <p:pic>
        <p:nvPicPr>
          <p:cNvPr id="48130" name="Picture 3" descr="SA nov 05 0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92275"/>
            <a:ext cx="38163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 descr="IMG_72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412875"/>
            <a:ext cx="34559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 descr="india sep 05 0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997325"/>
            <a:ext cx="381635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6" descr="Nytt hospits under bygg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4005263"/>
            <a:ext cx="34559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5003800" y="4365625"/>
            <a:ext cx="2303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>
                <a:solidFill>
                  <a:schemeClr val="bg1"/>
                </a:solidFill>
              </a:rPr>
              <a:t>HIV/AIDs prosjekter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539750" y="4437063"/>
            <a:ext cx="1582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>
                <a:solidFill>
                  <a:schemeClr val="bg1"/>
                </a:solidFill>
              </a:rPr>
              <a:t>Vannpumper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4932363" y="2924175"/>
            <a:ext cx="1582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>
                <a:solidFill>
                  <a:schemeClr val="bg1"/>
                </a:solidFill>
              </a:rPr>
              <a:t>Rullestoler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468313" y="2924175"/>
            <a:ext cx="1582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>
                <a:solidFill>
                  <a:schemeClr val="bg1"/>
                </a:solidFill>
              </a:rPr>
              <a:t>Sykehus</a:t>
            </a:r>
          </a:p>
        </p:txBody>
      </p:sp>
      <p:pic>
        <p:nvPicPr>
          <p:cNvPr id="48138" name="Picture 11" descr="riemblem_c_sm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256540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2" descr="riemblem_c_sm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2563813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3" descr="riemblem_c_sm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407670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14" descr="riemblem_c_sm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40052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/>
      <p:bldP spid="79880" grpId="0"/>
      <p:bldP spid="79881" grpId="0"/>
      <p:bldP spid="798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4" descr="j04154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979738"/>
            <a:ext cx="252095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5" descr="logo_new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794" y="1703388"/>
            <a:ext cx="100171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552" y="1628800"/>
            <a:ext cx="8136904" cy="347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nb-NO" sz="2000" b="1" dirty="0"/>
              <a:t>UNGDOMSUTVEKSLING</a:t>
            </a:r>
            <a:br>
              <a:rPr lang="nb-NO" sz="2000" b="1" dirty="0"/>
            </a:br>
            <a:r>
              <a:rPr lang="nb-NO" sz="2000" b="1" dirty="0"/>
              <a:t/>
            </a:r>
            <a:br>
              <a:rPr lang="nb-NO" sz="2000" b="1" dirty="0"/>
            </a:br>
            <a:r>
              <a:rPr lang="nb-NO" b="1" dirty="0" smtClean="0"/>
              <a:t>KVALIFIKASJONER</a:t>
            </a:r>
          </a:p>
          <a:p>
            <a:pPr marL="342900" indent="-342900" eaLnBrk="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b-NO" sz="2000" b="1" dirty="0" smtClean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/>
              <a:t>Mellom 16 og 18 år ved </a:t>
            </a:r>
            <a:r>
              <a:rPr lang="nb-NO" dirty="0" smtClean="0"/>
              <a:t>utreise</a:t>
            </a:r>
            <a:br>
              <a:rPr lang="nb-NO" dirty="0" smtClean="0"/>
            </a:br>
            <a:endParaRPr lang="nb-NO" dirty="0" smtClean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 smtClean="0"/>
              <a:t>Avsluttet </a:t>
            </a:r>
            <a:r>
              <a:rPr lang="nb-NO" dirty="0"/>
              <a:t>1. eller 2. klasse (AF</a:t>
            </a:r>
            <a:r>
              <a:rPr lang="nb-NO" dirty="0" smtClean="0"/>
              <a:t>)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i </a:t>
            </a:r>
            <a:r>
              <a:rPr lang="nb-NO" dirty="0"/>
              <a:t>videregående skole</a:t>
            </a:r>
            <a:br>
              <a:rPr lang="nb-NO" dirty="0"/>
            </a:br>
            <a:endParaRPr lang="nb-NO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 smtClean="0"/>
              <a:t>Være </a:t>
            </a:r>
            <a:r>
              <a:rPr lang="nb-NO" dirty="0"/>
              <a:t>skolemessig blant </a:t>
            </a:r>
            <a:br>
              <a:rPr lang="nb-NO" dirty="0"/>
            </a:br>
            <a:r>
              <a:rPr lang="nb-NO" dirty="0" smtClean="0"/>
              <a:t>klassens </a:t>
            </a:r>
            <a:r>
              <a:rPr lang="nb-NO" dirty="0"/>
              <a:t>beste tredjedel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j02403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3933825"/>
            <a:ext cx="18129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j03835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9738" y="1846263"/>
            <a:ext cx="1095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552" y="1628800"/>
            <a:ext cx="8136904" cy="440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nb-NO" sz="2000" b="1" dirty="0"/>
              <a:t>PRAKTISKE </a:t>
            </a:r>
            <a:r>
              <a:rPr lang="nb-NO" sz="2000" b="1" dirty="0" smtClean="0"/>
              <a:t>FORHOLD</a:t>
            </a:r>
          </a:p>
          <a:p>
            <a:pPr eaLnBrk="0" hangingPunct="0">
              <a:lnSpc>
                <a:spcPct val="120000"/>
              </a:lnSpc>
            </a:pPr>
            <a:endParaRPr lang="nb-NO" sz="2000" b="1" dirty="0"/>
          </a:p>
          <a:p>
            <a:pPr marL="285750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/>
              <a:t>Deltaker betaler selv reise tur/retur, </a:t>
            </a:r>
            <a:r>
              <a:rPr lang="nb-NO" dirty="0" smtClean="0"/>
              <a:t>forsikring </a:t>
            </a:r>
            <a:r>
              <a:rPr lang="nb-NO" dirty="0"/>
              <a:t>og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noen </a:t>
            </a:r>
            <a:r>
              <a:rPr lang="nb-NO" dirty="0"/>
              <a:t>felleskostnader.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/>
              <a:t>Vertsfamiliene dekker opphold.</a:t>
            </a:r>
            <a:br>
              <a:rPr lang="nb-NO" dirty="0"/>
            </a:br>
            <a:endParaRPr lang="en-US" dirty="0"/>
          </a:p>
          <a:p>
            <a:pPr marL="285750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/>
              <a:t>Rotary dekker språkkurs, skolegang, </a:t>
            </a:r>
            <a:r>
              <a:rPr lang="nb-NO" dirty="0" smtClean="0"/>
              <a:t>utgifter </a:t>
            </a:r>
            <a:r>
              <a:rPr lang="nb-NO" dirty="0"/>
              <a:t>til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fellessamlinger </a:t>
            </a:r>
            <a:r>
              <a:rPr lang="nb-NO" dirty="0"/>
              <a:t>og lommepenger</a:t>
            </a:r>
            <a:endParaRPr lang="en-US" dirty="0"/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nb-NO" dirty="0"/>
          </a:p>
          <a:p>
            <a:pPr marL="285750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/>
              <a:t>Studentene bor 3-4 måneder hos 3 verts-familier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i </a:t>
            </a:r>
            <a:r>
              <a:rPr lang="nb-NO" dirty="0"/>
              <a:t>løpet av året. </a:t>
            </a:r>
            <a:br>
              <a:rPr lang="nb-NO" dirty="0"/>
            </a:br>
            <a:endParaRPr lang="nb-NO" dirty="0"/>
          </a:p>
          <a:p>
            <a:pPr marL="285750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/>
              <a:t>Hver student skal ha en lokal rådgiver </a:t>
            </a:r>
            <a:br>
              <a:rPr lang="nb-NO" dirty="0"/>
            </a:br>
            <a:r>
              <a:rPr lang="nb-NO" dirty="0"/>
              <a:t>blant </a:t>
            </a:r>
            <a:r>
              <a:rPr lang="nb-NO" dirty="0" err="1" smtClean="0"/>
              <a:t>Rotary’s</a:t>
            </a:r>
            <a:r>
              <a:rPr lang="nb-NO" dirty="0" smtClean="0"/>
              <a:t> </a:t>
            </a:r>
            <a:r>
              <a:rPr lang="nb-NO" dirty="0"/>
              <a:t>medlemmer i vertsklubben. </a:t>
            </a:r>
            <a:br>
              <a:rPr lang="nb-NO" dirty="0"/>
            </a:br>
            <a:endParaRPr lang="nb-NO" dirty="0"/>
          </a:p>
          <a:p>
            <a:pPr marL="285750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/>
              <a:t>Studenten går på skole og innretter seg</a:t>
            </a:r>
            <a:br>
              <a:rPr lang="nb-NO" dirty="0"/>
            </a:br>
            <a:r>
              <a:rPr lang="nb-NO" dirty="0"/>
              <a:t>som familiemedlem i vertsfamilien</a:t>
            </a:r>
            <a:r>
              <a:rPr lang="nb-NO" dirty="0" smtClean="0"/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552" y="1628800"/>
            <a:ext cx="8136904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nb-NO" sz="2000" b="1" dirty="0" smtClean="0"/>
              <a:t>UTVEKSLINGSLAND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nb-NO" dirty="0"/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 smtClean="0"/>
              <a:t>USA</a:t>
            </a:r>
            <a:r>
              <a:rPr lang="nb-NO" dirty="0"/>
              <a:t>, Canada, Mexico, Ecuador, </a:t>
            </a:r>
            <a:r>
              <a:rPr lang="nb-NO" dirty="0" smtClean="0"/>
              <a:t>Brasil</a:t>
            </a:r>
            <a:r>
              <a:rPr lang="nb-NO" dirty="0"/>
              <a:t>, Tyskland, Sveits, Spania, </a:t>
            </a:r>
            <a:r>
              <a:rPr lang="nb-NO" dirty="0" smtClean="0"/>
              <a:t>Frankrike</a:t>
            </a:r>
            <a:r>
              <a:rPr lang="nb-NO" dirty="0"/>
              <a:t>, Taiwan, Japan, </a:t>
            </a:r>
            <a:r>
              <a:rPr lang="nb-NO" dirty="0" err="1" smtClean="0"/>
              <a:t>Australia,New</a:t>
            </a:r>
            <a:r>
              <a:rPr lang="nb-NO" dirty="0" smtClean="0"/>
              <a:t> </a:t>
            </a:r>
            <a:r>
              <a:rPr lang="nb-NO" dirty="0"/>
              <a:t>Zealand, Sør-Afrika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– </a:t>
            </a:r>
            <a:r>
              <a:rPr lang="nb-NO" dirty="0"/>
              <a:t>og flere land kan komme til.</a:t>
            </a:r>
            <a:br>
              <a:rPr lang="nb-NO" dirty="0"/>
            </a:br>
            <a:endParaRPr lang="nb-NO" dirty="0"/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 smtClean="0"/>
              <a:t>Da </a:t>
            </a:r>
            <a:r>
              <a:rPr lang="nb-NO" dirty="0"/>
              <a:t>dette er et gjensidig utvekslingsprogram </a:t>
            </a:r>
            <a:r>
              <a:rPr lang="nb-NO" dirty="0" smtClean="0"/>
              <a:t>får </a:t>
            </a:r>
            <a:r>
              <a:rPr lang="nb-NO" dirty="0"/>
              <a:t>en ikke endelig svar på hvilket land en kan  </a:t>
            </a:r>
            <a:r>
              <a:rPr lang="nb-NO" dirty="0" smtClean="0"/>
              <a:t>reise </a:t>
            </a:r>
            <a:r>
              <a:rPr lang="nb-NO" dirty="0"/>
              <a:t>til før hele søknadsprosessen er ferdig.</a:t>
            </a:r>
            <a:endParaRPr lang="en-US" dirty="0"/>
          </a:p>
          <a:p>
            <a:pPr eaLnBrk="0" hangingPunct="0">
              <a:lnSpc>
                <a:spcPct val="120000"/>
              </a:lnSpc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552" y="1628800"/>
            <a:ext cx="8136904" cy="408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nb-NO" sz="2000" b="1" dirty="0"/>
              <a:t>Andre internasjonale </a:t>
            </a:r>
            <a:r>
              <a:rPr lang="nb-NO" sz="2000" b="1" dirty="0" smtClean="0"/>
              <a:t>Rotary-prosjekter</a:t>
            </a:r>
          </a:p>
          <a:p>
            <a:pPr>
              <a:spcBef>
                <a:spcPct val="50000"/>
              </a:spcBef>
            </a:pP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The </a:t>
            </a:r>
            <a:r>
              <a:rPr lang="nb-NO" b="1" dirty="0"/>
              <a:t>Rotary Foundation (TRF)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sz="1600" b="1" dirty="0" smtClean="0"/>
              <a:t>Humanitære </a:t>
            </a:r>
            <a:r>
              <a:rPr lang="nb-NO" sz="1600" b="1" dirty="0"/>
              <a:t>program</a:t>
            </a:r>
            <a:r>
              <a:rPr lang="nb-NO" sz="1600" dirty="0"/>
              <a:t>: </a:t>
            </a:r>
            <a:br>
              <a:rPr lang="nb-NO" sz="1600" dirty="0"/>
            </a:br>
            <a:r>
              <a:rPr lang="nb-NO" sz="1600" dirty="0" err="1" smtClean="0"/>
              <a:t>PolioPlus</a:t>
            </a:r>
            <a:r>
              <a:rPr lang="nb-NO" sz="1600" dirty="0"/>
              <a:t>, Matching Grant, </a:t>
            </a:r>
            <a:r>
              <a:rPr lang="nb-NO" sz="1600" dirty="0" err="1"/>
              <a:t>Individual</a:t>
            </a:r>
            <a:r>
              <a:rPr lang="nb-NO" sz="1600" dirty="0"/>
              <a:t> </a:t>
            </a:r>
            <a:r>
              <a:rPr lang="nb-NO" sz="1600" dirty="0" err="1"/>
              <a:t>Grants</a:t>
            </a:r>
            <a:endParaRPr lang="nb-NO" sz="1600" dirty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sz="1600" b="1" dirty="0" smtClean="0"/>
              <a:t>Utdannings- </a:t>
            </a:r>
            <a:r>
              <a:rPr lang="nb-NO" sz="1600" b="1" dirty="0"/>
              <a:t>og kulturelle program</a:t>
            </a:r>
            <a:r>
              <a:rPr lang="nb-NO" sz="1600" dirty="0"/>
              <a:t>:</a:t>
            </a:r>
            <a:br>
              <a:rPr lang="nb-NO" sz="1600" dirty="0"/>
            </a:br>
            <a:r>
              <a:rPr lang="nb-NO" sz="1600" dirty="0" err="1" smtClean="0"/>
              <a:t>Ambassadorial</a:t>
            </a:r>
            <a:r>
              <a:rPr lang="nb-NO" sz="1600" dirty="0" smtClean="0"/>
              <a:t> </a:t>
            </a:r>
            <a:r>
              <a:rPr lang="nb-NO" sz="1600" dirty="0" err="1"/>
              <a:t>Scholarship</a:t>
            </a:r>
            <a:r>
              <a:rPr lang="nb-NO" sz="1600" dirty="0"/>
              <a:t>, Stipend for  universitetslærere,</a:t>
            </a:r>
            <a:br>
              <a:rPr lang="nb-NO" sz="1600" dirty="0"/>
            </a:br>
            <a:r>
              <a:rPr lang="nb-NO" sz="1600" dirty="0" smtClean="0"/>
              <a:t>Rotary </a:t>
            </a:r>
            <a:r>
              <a:rPr lang="nb-NO" sz="1600" dirty="0"/>
              <a:t>Centers for International Studies, GSE (Group </a:t>
            </a:r>
            <a:r>
              <a:rPr lang="nb-NO" sz="1600" dirty="0" err="1" smtClean="0"/>
              <a:t>Study</a:t>
            </a:r>
            <a:r>
              <a:rPr lang="nb-NO" sz="1600" dirty="0" smtClean="0"/>
              <a:t> Exchange</a:t>
            </a:r>
            <a:r>
              <a:rPr lang="nb-NO" sz="1600" dirty="0"/>
              <a:t>)</a:t>
            </a:r>
            <a:br>
              <a:rPr lang="nb-NO" sz="1600" dirty="0"/>
            </a:br>
            <a:endParaRPr lang="nb-NO" sz="1600" dirty="0"/>
          </a:p>
          <a:p>
            <a:pPr>
              <a:spcBef>
                <a:spcPct val="50000"/>
              </a:spcBef>
            </a:pPr>
            <a:r>
              <a:rPr lang="nb-NO" b="1" dirty="0" smtClean="0"/>
              <a:t>Rotary </a:t>
            </a:r>
            <a:r>
              <a:rPr lang="nb-NO" b="1" dirty="0" err="1"/>
              <a:t>Recreation</a:t>
            </a:r>
            <a:r>
              <a:rPr lang="nb-NO" b="1" dirty="0"/>
              <a:t> and </a:t>
            </a:r>
            <a:r>
              <a:rPr lang="nb-NO" b="1" dirty="0" err="1"/>
              <a:t>Vocational</a:t>
            </a:r>
            <a:r>
              <a:rPr lang="nb-NO" b="1" dirty="0"/>
              <a:t> </a:t>
            </a:r>
            <a:r>
              <a:rPr lang="nb-NO" b="1" dirty="0" err="1"/>
              <a:t>Fellowship</a:t>
            </a:r>
            <a:endParaRPr lang="nb-NO" b="1" dirty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sz="1600" dirty="0" smtClean="0"/>
              <a:t>Ulike </a:t>
            </a:r>
            <a:r>
              <a:rPr lang="nb-NO" sz="1600" dirty="0" err="1"/>
              <a:t>Rotarytreff</a:t>
            </a:r>
            <a:r>
              <a:rPr lang="nb-NO" sz="1600" dirty="0"/>
              <a:t> av fritids- eller yrkesmessig karakter</a:t>
            </a:r>
            <a:endParaRPr lang="en-US" sz="1600" dirty="0"/>
          </a:p>
          <a:p>
            <a:pPr eaLnBrk="0" hangingPunct="0">
              <a:lnSpc>
                <a:spcPct val="120000"/>
              </a:lnSpc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552" y="1628800"/>
            <a:ext cx="8136904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nb-NO" sz="2000" b="1" dirty="0" err="1"/>
              <a:t>Handicamp</a:t>
            </a:r>
            <a:r>
              <a:rPr lang="nb-NO" sz="2000" b="1" dirty="0"/>
              <a:t> </a:t>
            </a:r>
            <a:r>
              <a:rPr lang="nb-NO" sz="2000" b="1" dirty="0" smtClean="0"/>
              <a:t>(</a:t>
            </a:r>
            <a:r>
              <a:rPr lang="nb-NO" sz="2000" b="1" dirty="0"/>
              <a:t>sommerleir</a:t>
            </a:r>
            <a:r>
              <a:rPr lang="nb-NO" sz="2000" b="1" dirty="0" smtClean="0"/>
              <a:t>)</a:t>
            </a:r>
          </a:p>
          <a:p>
            <a:pPr eaLnBrk="0" hangingPunct="0">
              <a:lnSpc>
                <a:spcPct val="120000"/>
              </a:lnSpc>
            </a:pPr>
            <a:endParaRPr lang="nb-NO" sz="2000" b="1" dirty="0"/>
          </a:p>
          <a:p>
            <a:pPr>
              <a:spcBef>
                <a:spcPct val="50000"/>
              </a:spcBef>
            </a:pPr>
            <a:r>
              <a:rPr lang="nb-NO" i="1" dirty="0"/>
              <a:t>”Å integrere fysisk funksjonshemmet og ikke-funksjonshemmet ungdom gjennom sport og andre fritidsaktiviteter.”</a:t>
            </a:r>
          </a:p>
          <a:p>
            <a:pPr>
              <a:spcBef>
                <a:spcPct val="50000"/>
              </a:spcBef>
            </a:pPr>
            <a:r>
              <a:rPr lang="nb-NO" b="1" i="1" dirty="0"/>
              <a:t>”Den enkelte deltaker skal erfare at det går an å tøye grenser som han/hun tidligere trodde var umulige</a:t>
            </a:r>
            <a:r>
              <a:rPr lang="nb-NO" b="1" i="1" dirty="0" smtClean="0"/>
              <a:t>”</a:t>
            </a:r>
          </a:p>
          <a:p>
            <a:pPr>
              <a:spcBef>
                <a:spcPct val="50000"/>
              </a:spcBef>
            </a:pPr>
            <a:endParaRPr lang="nb-NO" b="1" i="1" dirty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Ungdom </a:t>
            </a:r>
            <a:r>
              <a:rPr lang="nb-NO" dirty="0"/>
              <a:t>i alder 18 – 28 år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En </a:t>
            </a:r>
            <a:r>
              <a:rPr lang="nb-NO" dirty="0"/>
              <a:t>funksjonshemmet og en ikke-funksjonshemmet fra </a:t>
            </a:r>
            <a:r>
              <a:rPr lang="nb-NO" dirty="0" smtClean="0"/>
              <a:t>hver klubb</a:t>
            </a:r>
            <a:r>
              <a:rPr lang="nb-NO" dirty="0"/>
              <a:t>. 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14 </a:t>
            </a:r>
            <a:r>
              <a:rPr lang="nb-NO" dirty="0"/>
              <a:t>dager i sommerferien 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Leirspråket </a:t>
            </a:r>
            <a:r>
              <a:rPr lang="nb-NO" dirty="0"/>
              <a:t>er engelsk</a:t>
            </a:r>
            <a:endParaRPr lang="en-US" b="1" i="1" dirty="0"/>
          </a:p>
          <a:p>
            <a:pPr eaLnBrk="0" hangingPunct="0">
              <a:lnSpc>
                <a:spcPct val="120000"/>
              </a:lnSpc>
            </a:pP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body" idx="1"/>
          </p:nvPr>
        </p:nvSpPr>
        <p:spPr>
          <a:xfrm>
            <a:off x="468313" y="1530350"/>
            <a:ext cx="7920037" cy="4419600"/>
          </a:xfrm>
        </p:spPr>
        <p:txBody>
          <a:bodyPr/>
          <a:lstStyle/>
          <a:p>
            <a:pPr>
              <a:buClr>
                <a:srgbClr val="0000CC"/>
              </a:buClr>
              <a:buFont typeface="Arial" charset="0"/>
              <a:buNone/>
            </a:pPr>
            <a:endParaRPr lang="nb-NO" sz="2800" smtClean="0">
              <a:solidFill>
                <a:srgbClr val="0000CC"/>
              </a:solidFill>
            </a:endParaRPr>
          </a:p>
          <a:p>
            <a:pPr>
              <a:buClr>
                <a:srgbClr val="0000CC"/>
              </a:buClr>
              <a:buFont typeface="Arial" charset="0"/>
              <a:buNone/>
            </a:pPr>
            <a:r>
              <a:rPr lang="nb-NO" sz="2800" smtClean="0">
                <a:solidFill>
                  <a:srgbClr val="0000CC"/>
                </a:solidFill>
              </a:rPr>
              <a:t>       </a:t>
            </a:r>
            <a:endParaRPr lang="nb-NO" b="1" u="sng" smtClean="0">
              <a:solidFill>
                <a:srgbClr val="0000CC"/>
              </a:solidFill>
            </a:endParaRPr>
          </a:p>
          <a:p>
            <a:pPr>
              <a:buClr>
                <a:srgbClr val="0000CC"/>
              </a:buClr>
              <a:buFont typeface="Arial" charset="0"/>
              <a:buNone/>
            </a:pPr>
            <a:r>
              <a:rPr lang="nb-NO" sz="3600" smtClean="0">
                <a:solidFill>
                  <a:srgbClr val="0000CC"/>
                </a:solidFill>
              </a:rPr>
              <a:t>                 </a:t>
            </a:r>
            <a:endParaRPr lang="nb-NO" sz="2000" smtClean="0">
              <a:solidFill>
                <a:srgbClr val="0000CC"/>
              </a:solidFill>
            </a:endParaRPr>
          </a:p>
        </p:txBody>
      </p:sp>
      <p:pic>
        <p:nvPicPr>
          <p:cNvPr id="54274" name="Picture 3" descr="HandiCamp2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988840"/>
            <a:ext cx="7920037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530350"/>
            <a:ext cx="7776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2000" b="1" dirty="0"/>
              <a:t>Glade deltakere på </a:t>
            </a:r>
            <a:r>
              <a:rPr lang="nb-NO" sz="2000" b="1" dirty="0" err="1"/>
              <a:t>HandiCamp</a:t>
            </a:r>
            <a:endParaRPr lang="nb-NO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4" descr="j02340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1150" y="2890838"/>
            <a:ext cx="223202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530350"/>
            <a:ext cx="7776864" cy="54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2000" b="1" dirty="0" smtClean="0"/>
              <a:t>Georgiastipendet - </a:t>
            </a:r>
            <a:r>
              <a:rPr lang="nb-NO" b="1" dirty="0" smtClean="0"/>
              <a:t>Georgia </a:t>
            </a:r>
            <a:r>
              <a:rPr lang="nb-NO" b="1" dirty="0"/>
              <a:t>Rotary Student Program (GRSP</a:t>
            </a:r>
            <a:r>
              <a:rPr lang="nb-NO" b="1" dirty="0" smtClean="0"/>
              <a:t>)</a:t>
            </a:r>
          </a:p>
          <a:p>
            <a:pPr>
              <a:defRPr/>
            </a:pPr>
            <a:endParaRPr lang="nb-NO" dirty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Ca</a:t>
            </a:r>
            <a:r>
              <a:rPr lang="nb-NO" dirty="0"/>
              <a:t>. 85 stipend til ungdom fra hele verden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Normalt </a:t>
            </a:r>
            <a:r>
              <a:rPr lang="nb-NO" dirty="0"/>
              <a:t>får Norge 4 – 10 plasser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Ett </a:t>
            </a:r>
            <a:r>
              <a:rPr lang="nb-NO" dirty="0"/>
              <a:t>års studie i Georgia, USA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Hvert </a:t>
            </a:r>
            <a:r>
              <a:rPr lang="nb-NO" dirty="0"/>
              <a:t>stipend dekker studieutgifter, </a:t>
            </a:r>
            <a:br>
              <a:rPr lang="nb-NO" dirty="0"/>
            </a:br>
            <a:r>
              <a:rPr lang="nb-NO" dirty="0" smtClean="0"/>
              <a:t>studentbolig</a:t>
            </a:r>
            <a:r>
              <a:rPr lang="nb-NO" dirty="0"/>
              <a:t>, mat og litt lommepenger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Kandidaten </a:t>
            </a:r>
            <a:r>
              <a:rPr lang="nb-NO" dirty="0"/>
              <a:t>dekker selv reise t/r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Aldergrensen </a:t>
            </a:r>
            <a:r>
              <a:rPr lang="nb-NO" dirty="0"/>
              <a:t>er 18 – 24 år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b="1" dirty="0"/>
              <a:t>Georgia studenter fra vår klubb:   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Siri </a:t>
            </a:r>
            <a:r>
              <a:rPr lang="nb-NO" dirty="0"/>
              <a:t>Lill Mannes          1988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Therese </a:t>
            </a:r>
            <a:r>
              <a:rPr lang="nb-NO" dirty="0" err="1"/>
              <a:t>Stavenjord</a:t>
            </a:r>
            <a:r>
              <a:rPr lang="nb-NO" dirty="0"/>
              <a:t>   1996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2000" dirty="0"/>
          </a:p>
          <a:p>
            <a:pPr>
              <a:defRPr/>
            </a:pPr>
            <a:endParaRPr lang="nb-NO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9552" y="1628800"/>
            <a:ext cx="842493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000" b="1" dirty="0" smtClean="0"/>
              <a:t>Rotarymedlemmer/Rotarianere </a:t>
            </a:r>
            <a:r>
              <a:rPr lang="nb-NO" sz="2000" b="1" dirty="0" smtClean="0"/>
              <a:t>- </a:t>
            </a:r>
            <a:r>
              <a:rPr lang="nb-NO" sz="2000" b="1" i="1" dirty="0" smtClean="0"/>
              <a:t>Hvem </a:t>
            </a:r>
            <a:r>
              <a:rPr lang="nb-NO" sz="2000" b="1" i="1" dirty="0"/>
              <a:t>er de</a:t>
            </a:r>
            <a:r>
              <a:rPr lang="nb-NO" sz="2000" b="1" i="1" dirty="0" smtClean="0"/>
              <a:t>?</a:t>
            </a:r>
          </a:p>
          <a:p>
            <a:endParaRPr lang="nb-NO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Menn og kvinner som gjennom frivillig innsats arbeider </a:t>
            </a:r>
            <a: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 </a:t>
            </a:r>
            <a:r>
              <a:rPr lang="nb-NO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å høyne livskvaliteten på hjemsted og i </a:t>
            </a:r>
            <a: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verden</a:t>
            </a:r>
            <a:b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nb-NO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Medlemmene </a:t>
            </a:r>
            <a:r>
              <a:rPr lang="nb-NO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skal utgjøre et tverrsnitt innenfor privat </a:t>
            </a:r>
            <a: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og </a:t>
            </a:r>
            <a:r>
              <a:rPr lang="nb-NO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offentlig </a:t>
            </a:r>
            <a: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næringsliv</a:t>
            </a:r>
            <a:b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nb-NO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Medlemmer av  en politisk- og religiøs </a:t>
            </a:r>
            <a: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nøytral Rotary organisasjon</a:t>
            </a:r>
            <a:b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nb-NO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Medlemmene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er åpne for ulike kulturer,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etniske grupper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og 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trossamfunn</a:t>
            </a:r>
            <a:endParaRPr lang="nb-NO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nb-NO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j025448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844675"/>
            <a:ext cx="20097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6" descr="riemblem_c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5654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552" y="1530350"/>
            <a:ext cx="77768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2000" b="1" dirty="0"/>
              <a:t>GSE-team  (Group </a:t>
            </a:r>
            <a:r>
              <a:rPr lang="nb-NO" sz="2000" b="1" dirty="0" err="1"/>
              <a:t>Study</a:t>
            </a:r>
            <a:r>
              <a:rPr lang="nb-NO" sz="2000" b="1" dirty="0"/>
              <a:t> Exchange</a:t>
            </a:r>
            <a:r>
              <a:rPr lang="nb-NO" sz="2000" b="1" dirty="0" smtClean="0"/>
              <a:t>)</a:t>
            </a:r>
          </a:p>
          <a:p>
            <a:pPr>
              <a:defRPr/>
            </a:pPr>
            <a:endParaRPr lang="nb-NO" sz="2000" b="1" dirty="0"/>
          </a:p>
          <a:p>
            <a:pPr>
              <a:spcBef>
                <a:spcPct val="50000"/>
              </a:spcBef>
            </a:pPr>
            <a:r>
              <a:rPr lang="nb-NO" sz="2000" dirty="0"/>
              <a:t>Tidligere GSE-team </a:t>
            </a:r>
            <a:r>
              <a:rPr lang="nb-NO" sz="2000" b="1" dirty="0"/>
              <a:t>til</a:t>
            </a:r>
            <a:r>
              <a:rPr lang="nb-NO" sz="2000" dirty="0"/>
              <a:t> Karmøy Vest Rotaryklubb: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USA, Australia, </a:t>
            </a:r>
            <a:r>
              <a:rPr lang="en-US" sz="2000" dirty="0" err="1"/>
              <a:t>Litauen</a:t>
            </a:r>
            <a:r>
              <a:rPr lang="en-US" sz="2000" dirty="0"/>
              <a:t> og </a:t>
            </a:r>
            <a:r>
              <a:rPr lang="en-US" sz="2000" dirty="0" err="1"/>
              <a:t>Brasil</a:t>
            </a:r>
            <a:endParaRPr lang="en-US" sz="2000" dirty="0"/>
          </a:p>
          <a:p>
            <a:pPr>
              <a:defRPr/>
            </a:pPr>
            <a:endParaRPr lang="nb-NO" sz="2000" b="1" dirty="0" smtClean="0"/>
          </a:p>
          <a:p>
            <a:pPr>
              <a:spcBef>
                <a:spcPct val="50000"/>
              </a:spcBef>
            </a:pPr>
            <a:r>
              <a:rPr lang="nb-NO" sz="2000" dirty="0"/>
              <a:t>Tidligere GSE/SVE-deltakere </a:t>
            </a:r>
            <a:r>
              <a:rPr lang="nb-NO" sz="2000" b="1" dirty="0"/>
              <a:t>fra</a:t>
            </a:r>
            <a:r>
              <a:rPr lang="nb-NO" sz="2000" dirty="0"/>
              <a:t> </a:t>
            </a:r>
          </a:p>
          <a:p>
            <a:pPr>
              <a:spcBef>
                <a:spcPct val="50000"/>
              </a:spcBef>
            </a:pPr>
            <a:r>
              <a:rPr lang="nb-NO" sz="2000" dirty="0"/>
              <a:t>Karmøy Vest </a:t>
            </a:r>
            <a:r>
              <a:rPr lang="nb-NO" sz="2000" dirty="0" smtClean="0"/>
              <a:t>Rotaryklubb: India</a:t>
            </a:r>
            <a:r>
              <a:rPr lang="nb-NO" sz="2000" dirty="0"/>
              <a:t>, </a:t>
            </a:r>
            <a:r>
              <a:rPr lang="nb-NO" sz="2000" dirty="0" smtClean="0"/>
              <a:t>Australia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3"/>
          <p:cNvGrpSpPr>
            <a:grpSpLocks/>
          </p:cNvGrpSpPr>
          <p:nvPr/>
        </p:nvGrpSpPr>
        <p:grpSpPr bwMode="auto">
          <a:xfrm>
            <a:off x="395287" y="1412875"/>
            <a:ext cx="6570870" cy="1428750"/>
            <a:chOff x="720" y="288"/>
            <a:chExt cx="3882" cy="900"/>
          </a:xfrm>
        </p:grpSpPr>
        <p:pic>
          <p:nvPicPr>
            <p:cNvPr id="57353" name="Picture 4" descr="interac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0" y="288"/>
              <a:ext cx="9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4" name="Text Box 5"/>
            <p:cNvSpPr txBox="1">
              <a:spLocks noChangeArrowheads="1"/>
            </p:cNvSpPr>
            <p:nvPr/>
          </p:nvSpPr>
          <p:spPr bwMode="auto">
            <a:xfrm>
              <a:off x="1814" y="299"/>
              <a:ext cx="2788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INTERACT:</a:t>
              </a:r>
            </a:p>
            <a:p>
              <a:r>
                <a:rPr lang="nb-NO" sz="1400" dirty="0">
                  <a:latin typeface="Arial" panose="020B0604020202020204" pitchFamily="34" charset="0"/>
                  <a:cs typeface="Arial" panose="020B0604020202020204" pitchFamily="34" charset="0"/>
                </a:rPr>
                <a:t>For ungdom mellom 14 og 18 år </a:t>
              </a:r>
              <a:r>
                <a:rPr lang="nb-NO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Dvs</a:t>
              </a:r>
              <a:r>
                <a:rPr lang="nb-NO" sz="1400" dirty="0">
                  <a:latin typeface="Arial" panose="020B0604020202020204" pitchFamily="34" charset="0"/>
                  <a:cs typeface="Arial" panose="020B0604020202020204" pitchFamily="34" charset="0"/>
                </a:rPr>
                <a:t> Ungdomsskolen og </a:t>
              </a:r>
            </a:p>
            <a:p>
              <a:r>
                <a:rPr lang="nb-NO" sz="1400" dirty="0">
                  <a:latin typeface="Arial" panose="020B0604020202020204" pitchFamily="34" charset="0"/>
                  <a:cs typeface="Arial" panose="020B0604020202020204" pitchFamily="34" charset="0"/>
                </a:rPr>
                <a:t>Videregående skole</a:t>
              </a:r>
            </a:p>
            <a:p>
              <a:r>
                <a:rPr lang="nb-NO" sz="1400" dirty="0">
                  <a:latin typeface="Arial" panose="020B0604020202020204" pitchFamily="34" charset="0"/>
                  <a:cs typeface="Arial" panose="020B0604020202020204" pitchFamily="34" charset="0"/>
                </a:rPr>
                <a:t>Motto</a:t>
              </a:r>
              <a:r>
                <a:rPr lang="nb-NO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”</a:t>
              </a:r>
              <a:r>
                <a:rPr lang="nb-NO" sz="1400" dirty="0">
                  <a:latin typeface="Arial" panose="020B0604020202020204" pitchFamily="34" charset="0"/>
                  <a:cs typeface="Arial" panose="020B0604020202020204" pitchFamily="34" charset="0"/>
                </a:rPr>
                <a:t>Moro med mening”</a:t>
              </a:r>
            </a:p>
            <a:p>
              <a:r>
                <a:rPr lang="nb-NO" sz="1400" dirty="0">
                  <a:latin typeface="Arial" panose="020B0604020202020204" pitchFamily="34" charset="0"/>
                  <a:cs typeface="Arial" panose="020B0604020202020204" pitchFamily="34" charset="0"/>
                </a:rPr>
                <a:t>7172 klubber, 165 000 medlemmer i 108 land</a:t>
              </a:r>
            </a:p>
          </p:txBody>
        </p:sp>
      </p:grpSp>
      <p:grpSp>
        <p:nvGrpSpPr>
          <p:cNvPr id="92166" name="Group 6"/>
          <p:cNvGrpSpPr>
            <a:grpSpLocks/>
          </p:cNvGrpSpPr>
          <p:nvPr/>
        </p:nvGrpSpPr>
        <p:grpSpPr bwMode="auto">
          <a:xfrm>
            <a:off x="468313" y="2852738"/>
            <a:ext cx="5586412" cy="1428750"/>
            <a:chOff x="720" y="1392"/>
            <a:chExt cx="3519" cy="900"/>
          </a:xfrm>
        </p:grpSpPr>
        <p:pic>
          <p:nvPicPr>
            <p:cNvPr id="57351" name="Picture 7" descr="rotarac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1392"/>
              <a:ext cx="9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1862" y="1403"/>
              <a:ext cx="2377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ROTARACT:</a:t>
              </a:r>
              <a:endParaRPr lang="nb-NO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nb-NO" sz="1400" dirty="0">
                  <a:latin typeface="Arial" panose="020B0604020202020204" pitchFamily="34" charset="0"/>
                  <a:cs typeface="Arial" panose="020B0604020202020204" pitchFamily="34" charset="0"/>
                </a:rPr>
                <a:t>For unge mennesker mellom 18 og 30 år.</a:t>
              </a:r>
            </a:p>
            <a:p>
              <a:r>
                <a:rPr lang="nb-NO" sz="1400" dirty="0">
                  <a:latin typeface="Arial" panose="020B0604020202020204" pitchFamily="34" charset="0"/>
                  <a:cs typeface="Arial" panose="020B0604020202020204" pitchFamily="34" charset="0"/>
                </a:rPr>
                <a:t>Motto: ”Bygge vennskap gjennom tjeneste”</a:t>
              </a:r>
            </a:p>
            <a:p>
              <a:r>
                <a:rPr lang="nb-NO" sz="1400" dirty="0">
                  <a:latin typeface="Arial" panose="020B0604020202020204" pitchFamily="34" charset="0"/>
                  <a:cs typeface="Arial" panose="020B0604020202020204" pitchFamily="34" charset="0"/>
                </a:rPr>
                <a:t>6554 klubber, 150 000 medlemmer i 146 land</a:t>
              </a:r>
            </a:p>
          </p:txBody>
        </p:sp>
      </p:grpSp>
      <p:grpSp>
        <p:nvGrpSpPr>
          <p:cNvPr id="92169" name="Group 9"/>
          <p:cNvGrpSpPr>
            <a:grpSpLocks/>
          </p:cNvGrpSpPr>
          <p:nvPr/>
        </p:nvGrpSpPr>
        <p:grpSpPr bwMode="auto">
          <a:xfrm>
            <a:off x="539750" y="4292600"/>
            <a:ext cx="6254750" cy="1582738"/>
            <a:chOff x="720" y="2651"/>
            <a:chExt cx="3940" cy="997"/>
          </a:xfrm>
        </p:grpSpPr>
        <p:pic>
          <p:nvPicPr>
            <p:cNvPr id="57349" name="Picture 10" descr="innerwheel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0" y="2688"/>
              <a:ext cx="937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0" name="Text Box 11"/>
            <p:cNvSpPr txBox="1">
              <a:spLocks noChangeArrowheads="1"/>
            </p:cNvSpPr>
            <p:nvPr/>
          </p:nvSpPr>
          <p:spPr bwMode="auto">
            <a:xfrm>
              <a:off x="1814" y="2651"/>
              <a:ext cx="2846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INNER WHEEL:</a:t>
              </a:r>
            </a:p>
            <a:p>
              <a:r>
                <a:rPr lang="nb-NO" sz="1400" dirty="0">
                  <a:latin typeface="Arial" panose="020B0604020202020204" pitchFamily="34" charset="0"/>
                  <a:cs typeface="Arial" panose="020B0604020202020204" pitchFamily="34" charset="0"/>
                </a:rPr>
                <a:t>For kvinner som er relatert til rotarianere (kone, datter, </a:t>
              </a:r>
            </a:p>
            <a:p>
              <a:r>
                <a:rPr lang="nb-NO" sz="1400" dirty="0">
                  <a:latin typeface="Arial" panose="020B0604020202020204" pitchFamily="34" charset="0"/>
                  <a:cs typeface="Arial" panose="020B0604020202020204" pitchFamily="34" charset="0"/>
                </a:rPr>
                <a:t>svigerdatter </a:t>
              </a:r>
              <a:r>
                <a:rPr lang="nb-NO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nb-NO" sz="1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r>
                <a:rPr lang="nb-NO" sz="1400" dirty="0">
                  <a:latin typeface="Arial" panose="020B0604020202020204" pitchFamily="34" charset="0"/>
                  <a:cs typeface="Arial" panose="020B0604020202020204" pitchFamily="34" charset="0"/>
                </a:rPr>
                <a:t>Motto: Stort sett det samme som Rotary</a:t>
              </a:r>
            </a:p>
            <a:p>
              <a:r>
                <a:rPr lang="nb-NO" sz="1400" dirty="0">
                  <a:latin typeface="Arial" panose="020B0604020202020204" pitchFamily="34" charset="0"/>
                  <a:cs typeface="Arial" panose="020B0604020202020204" pitchFamily="34" charset="0"/>
                </a:rPr>
                <a:t>98 klubber, 2200 medlemmer i Norge</a:t>
              </a:r>
            </a:p>
            <a:p>
              <a:r>
                <a:rPr lang="nb-NO" sz="1400" dirty="0">
                  <a:latin typeface="Arial" panose="020B0604020202020204" pitchFamily="34" charset="0"/>
                  <a:cs typeface="Arial" panose="020B0604020202020204" pitchFamily="34" charset="0"/>
                </a:rPr>
                <a:t>103 000 medlemmer internasjonalt i 100 land.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552" y="1530350"/>
            <a:ext cx="7776864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 b="1" dirty="0"/>
              <a:t>Komite </a:t>
            </a:r>
            <a:r>
              <a:rPr lang="nb-NO" sz="2000" b="1" dirty="0" smtClean="0"/>
              <a:t>for Samfunnstjeneste</a:t>
            </a:r>
            <a:endParaRPr lang="nb-NO" sz="2000" b="1" dirty="0"/>
          </a:p>
          <a:p>
            <a:pPr>
              <a:spcBef>
                <a:spcPct val="50000"/>
              </a:spcBef>
            </a:pPr>
            <a:r>
              <a:rPr lang="nb-NO" dirty="0" smtClean="0"/>
              <a:t>Planlegge </a:t>
            </a:r>
            <a:r>
              <a:rPr lang="nb-NO" dirty="0"/>
              <a:t>og gjennomføre prosjekter som gagner lokalsamfunnet. </a:t>
            </a:r>
          </a:p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>Prosjektene skal være i tråd med  Verdenspresidentens uttalte mål, samt ta hensyn til klubbens økonomi og kapasitet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b="1" dirty="0" smtClean="0"/>
              <a:t>Komiteens oppgaver</a:t>
            </a:r>
          </a:p>
          <a:p>
            <a:endParaRPr lang="nb-NO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Markedsføre </a:t>
            </a:r>
            <a:r>
              <a:rPr lang="nb-NO" dirty="0"/>
              <a:t>aktiviteter, arrangere ordinære og  åpne møter, </a:t>
            </a:r>
            <a:br>
              <a:rPr lang="nb-NO" dirty="0"/>
            </a:br>
            <a:r>
              <a:rPr lang="nb-NO" dirty="0" smtClean="0"/>
              <a:t>gjennomføre </a:t>
            </a:r>
            <a:r>
              <a:rPr lang="nb-NO" dirty="0"/>
              <a:t>prosjekter </a:t>
            </a:r>
            <a:r>
              <a:rPr lang="nb-NO" dirty="0" err="1"/>
              <a:t>etc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Utarbeide </a:t>
            </a:r>
            <a:r>
              <a:rPr lang="nb-NO" dirty="0"/>
              <a:t>klubbens program samt tildelinger av Paul Harris</a:t>
            </a:r>
            <a:br>
              <a:rPr lang="nb-NO" dirty="0"/>
            </a:br>
            <a:r>
              <a:rPr lang="nb-NO" dirty="0" err="1" smtClean="0"/>
              <a:t>Fellows</a:t>
            </a:r>
            <a:r>
              <a:rPr lang="nb-NO" dirty="0" smtClean="0"/>
              <a:t> </a:t>
            </a:r>
            <a:r>
              <a:rPr lang="nb-NO" dirty="0"/>
              <a:t>prisen og yrkesinnsatsprisen m.m</a:t>
            </a:r>
            <a:r>
              <a:rPr lang="nb-NO" dirty="0" smtClean="0"/>
              <a:t>.</a:t>
            </a:r>
            <a:endParaRPr lang="nb-NO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530350"/>
            <a:ext cx="7776864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 b="1" dirty="0"/>
              <a:t>Program for </a:t>
            </a:r>
            <a:r>
              <a:rPr lang="nb-NO" sz="2000" b="1" dirty="0" smtClean="0"/>
              <a:t>klubbmøtene</a:t>
            </a:r>
            <a:br>
              <a:rPr lang="nb-NO" sz="2000" b="1" dirty="0" smtClean="0"/>
            </a:br>
            <a:endParaRPr lang="nb-NO" sz="2000" b="1" dirty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sz="2000" dirty="0" smtClean="0"/>
              <a:t>Gode </a:t>
            </a:r>
            <a:r>
              <a:rPr lang="nb-NO" sz="2000" dirty="0"/>
              <a:t>foredragsholdere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sz="2000" dirty="0" smtClean="0"/>
              <a:t>Spise </a:t>
            </a:r>
            <a:r>
              <a:rPr lang="nb-NO" sz="2000" dirty="0"/>
              <a:t>&amp; Prate - møter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sz="2000" dirty="0" smtClean="0"/>
              <a:t>Bedriftsbesøk</a:t>
            </a:r>
            <a:endParaRPr lang="nb-NO" sz="2000" dirty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sz="2000" dirty="0" smtClean="0"/>
              <a:t>Sosiale </a:t>
            </a:r>
            <a:r>
              <a:rPr lang="nb-NO" sz="2000" dirty="0"/>
              <a:t>aktiviteter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sz="2000" dirty="0" smtClean="0"/>
              <a:t>”</a:t>
            </a:r>
            <a:r>
              <a:rPr lang="nb-NO" sz="2000" dirty="0"/>
              <a:t>3-min”</a:t>
            </a:r>
            <a:endParaRPr lang="nb-NO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Oval 2"/>
          <p:cNvSpPr>
            <a:spLocks noChangeArrowheads="1"/>
          </p:cNvSpPr>
          <p:nvPr/>
        </p:nvSpPr>
        <p:spPr bwMode="auto">
          <a:xfrm rot="-1014445">
            <a:off x="1547813" y="2276475"/>
            <a:ext cx="6119812" cy="24209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nb-NO" sz="3600" b="1">
                <a:solidFill>
                  <a:schemeClr val="hlink"/>
                </a:solidFill>
                <a:latin typeface="Monotype Corsiva" pitchFamily="66" charset="0"/>
              </a:rPr>
              <a:t>Du ønskes med dette </a:t>
            </a:r>
          </a:p>
          <a:p>
            <a:pPr algn="ctr" eaLnBrk="0" hangingPunct="0"/>
            <a:r>
              <a:rPr lang="nb-NO" sz="3600" b="1">
                <a:solidFill>
                  <a:schemeClr val="hlink"/>
                </a:solidFill>
                <a:latin typeface="Monotype Corsiva" pitchFamily="66" charset="0"/>
              </a:rPr>
              <a:t>velkommen i</a:t>
            </a:r>
          </a:p>
          <a:p>
            <a:pPr algn="ctr" eaLnBrk="0" hangingPunct="0"/>
            <a:r>
              <a:rPr lang="nb-NO" sz="4400" b="1">
                <a:solidFill>
                  <a:schemeClr val="hlink"/>
                </a:solidFill>
                <a:latin typeface="Monotype Corsiva" pitchFamily="66" charset="0"/>
              </a:rPr>
              <a:t>Karmøy Vest Rotaryklubb</a:t>
            </a:r>
            <a:endParaRPr lang="en-US" sz="4400" b="1">
              <a:solidFill>
                <a:schemeClr val="hlink"/>
              </a:solidFill>
              <a:latin typeface="Monotype Corsiva" pitchFamily="66" charset="0"/>
            </a:endParaRPr>
          </a:p>
        </p:txBody>
      </p:sp>
      <p:pic>
        <p:nvPicPr>
          <p:cNvPr id="93186" name="Picture 3" descr="Logo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2325" y="5589588"/>
            <a:ext cx="1647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9552" y="1628800"/>
            <a:ext cx="842493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 b="1" dirty="0"/>
              <a:t>Komite for </a:t>
            </a:r>
            <a:r>
              <a:rPr lang="nb-NO" sz="2000" b="1" dirty="0" smtClean="0"/>
              <a:t>Medlemskap</a:t>
            </a:r>
          </a:p>
          <a:p>
            <a:endParaRPr lang="nb-NO" sz="2000" dirty="0" smtClean="0"/>
          </a:p>
          <a:p>
            <a:r>
              <a:rPr lang="nb-NO" dirty="0" smtClean="0"/>
              <a:t>Sikre </a:t>
            </a:r>
            <a:r>
              <a:rPr lang="nb-NO" dirty="0"/>
              <a:t>medlemmene trivsel i klubben gjennom gode lokaler, gode</a:t>
            </a:r>
          </a:p>
          <a:p>
            <a:r>
              <a:rPr lang="nb-NO" dirty="0" smtClean="0"/>
              <a:t>programmer</a:t>
            </a:r>
            <a:r>
              <a:rPr lang="nb-NO" dirty="0"/>
              <a:t>, ekskursjoner, prosjektengasjementer og at klubben og medlemmene lever opp til de forutsetninger som er lagt for </a:t>
            </a:r>
            <a:r>
              <a:rPr lang="nb-NO" dirty="0" err="1" smtClean="0"/>
              <a:t>Rotary’s</a:t>
            </a:r>
            <a:r>
              <a:rPr lang="nb-NO" dirty="0" smtClean="0"/>
              <a:t> </a:t>
            </a:r>
            <a:r>
              <a:rPr lang="nb-NO" dirty="0"/>
              <a:t>virke sentralt og lokalt</a:t>
            </a:r>
            <a:r>
              <a:rPr lang="nb-NO" dirty="0" smtClean="0"/>
              <a:t>.</a:t>
            </a:r>
          </a:p>
          <a:p>
            <a:endParaRPr lang="nb-NO" b="1" dirty="0"/>
          </a:p>
          <a:p>
            <a:r>
              <a:rPr lang="nb-NO" sz="2000" b="1" dirty="0" smtClean="0"/>
              <a:t>Komiteens oppgaver</a:t>
            </a:r>
          </a:p>
          <a:p>
            <a:endParaRPr lang="nb-NO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 </a:t>
            </a:r>
            <a:r>
              <a:rPr lang="nb-NO" dirty="0"/>
              <a:t>Planlegge og gjennomføre aktiviteter av sosial karakter </a:t>
            </a:r>
            <a:br>
              <a:rPr lang="nb-NO" dirty="0"/>
            </a:b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  Medlemsutvikling og rekruttering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  Arbeidet med rekruttering skal ha særlig fokus. </a:t>
            </a:r>
            <a:endParaRPr lang="nb-NO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9552" y="1628800"/>
            <a:ext cx="842493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 b="1" dirty="0"/>
              <a:t>Komite for </a:t>
            </a:r>
            <a:r>
              <a:rPr lang="nb-NO" sz="2000" b="1" dirty="0" smtClean="0"/>
              <a:t>Informasjon</a:t>
            </a:r>
          </a:p>
          <a:p>
            <a:endParaRPr lang="nb-NO" sz="2000" dirty="0" smtClean="0"/>
          </a:p>
          <a:p>
            <a:r>
              <a:rPr lang="nb-NO" sz="2000" b="1" dirty="0" smtClean="0"/>
              <a:t>Komiteens oppgaver</a:t>
            </a:r>
            <a:endParaRPr lang="nb-NO" sz="2000" b="1" dirty="0"/>
          </a:p>
          <a:p>
            <a:pPr>
              <a:buFont typeface="Wingdings" pitchFamily="2" charset="2"/>
              <a:buNone/>
            </a:pPr>
            <a:r>
              <a:rPr lang="nb-NO" sz="2000" dirty="0"/>
              <a:t> 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Utarbeide </a:t>
            </a:r>
            <a:r>
              <a:rPr lang="nb-NO" dirty="0"/>
              <a:t>og oppdatere klubbens ”</a:t>
            </a:r>
            <a:r>
              <a:rPr lang="nb-NO" dirty="0" err="1"/>
              <a:t>Rotaryskole</a:t>
            </a:r>
            <a:r>
              <a:rPr lang="nb-NO" dirty="0"/>
              <a:t>”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Avholde </a:t>
            </a:r>
            <a:r>
              <a:rPr lang="nb-NO" dirty="0"/>
              <a:t>kurs  (</a:t>
            </a:r>
            <a:r>
              <a:rPr lang="nb-NO" dirty="0" err="1"/>
              <a:t>Rotaryskolen</a:t>
            </a:r>
            <a:r>
              <a:rPr lang="nb-NO" dirty="0"/>
              <a:t> </a:t>
            </a:r>
            <a:r>
              <a:rPr lang="nb-NO" dirty="0" err="1"/>
              <a:t>o.l</a:t>
            </a:r>
            <a:r>
              <a:rPr lang="nb-NO" dirty="0"/>
              <a:t>)	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Drive- </a:t>
            </a:r>
            <a:r>
              <a:rPr lang="nb-NO" dirty="0"/>
              <a:t>og videreutvikle websidene</a:t>
            </a:r>
            <a:br>
              <a:rPr lang="nb-NO" dirty="0"/>
            </a:b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Informere </a:t>
            </a:r>
            <a:r>
              <a:rPr lang="nb-NO" dirty="0"/>
              <a:t>klubbmedlemmer og lokalsamfunnet </a:t>
            </a:r>
            <a:r>
              <a:rPr lang="nb-NO" dirty="0" smtClean="0"/>
              <a:t>om </a:t>
            </a:r>
            <a:r>
              <a:rPr lang="nb-NO" dirty="0" err="1" smtClean="0"/>
              <a:t>Rotary’s</a:t>
            </a:r>
            <a:r>
              <a:rPr lang="nb-NO" dirty="0" smtClean="0"/>
              <a:t> </a:t>
            </a:r>
            <a:r>
              <a:rPr lang="nb-NO" dirty="0"/>
              <a:t>gjøremål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Informere </a:t>
            </a:r>
            <a:r>
              <a:rPr lang="nb-NO" dirty="0"/>
              <a:t>og markedsføre RYLA</a:t>
            </a:r>
          </a:p>
          <a:p>
            <a:pPr>
              <a:buFont typeface="Wingdings" pitchFamily="2" charset="2"/>
              <a:buChar char="ü"/>
            </a:pPr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39552" y="1628800"/>
            <a:ext cx="8424936" cy="336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000" b="1" dirty="0"/>
              <a:t>RYLA – Rotary </a:t>
            </a:r>
            <a:r>
              <a:rPr lang="nb-NO" sz="2000" b="1" dirty="0" err="1"/>
              <a:t>Youth</a:t>
            </a:r>
            <a:r>
              <a:rPr lang="nb-NO" sz="2000" b="1" dirty="0"/>
              <a:t> </a:t>
            </a:r>
            <a:r>
              <a:rPr lang="nb-NO" sz="2000" b="1" dirty="0" err="1"/>
              <a:t>Leadership</a:t>
            </a:r>
            <a:r>
              <a:rPr lang="nb-NO" sz="2000" b="1" dirty="0"/>
              <a:t> </a:t>
            </a:r>
            <a:r>
              <a:rPr lang="nb-NO" sz="2000" b="1" dirty="0" err="1"/>
              <a:t>Award</a:t>
            </a:r>
            <a:r>
              <a:rPr lang="nb-NO" sz="2000" b="1" dirty="0"/>
              <a:t> / RYLA-seminarene</a:t>
            </a:r>
          </a:p>
          <a:p>
            <a:endParaRPr lang="nb-NO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defTabSz="7620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nb-NO" sz="1400" dirty="0"/>
              <a:t>Program som understreker lederskapets</a:t>
            </a:r>
            <a:br>
              <a:rPr lang="nb-NO" sz="1400" dirty="0"/>
            </a:br>
            <a:r>
              <a:rPr lang="nb-NO" sz="1400" dirty="0"/>
              <a:t>betydning, og motiverer til lederansvar</a:t>
            </a:r>
            <a:br>
              <a:rPr lang="nb-NO" sz="1400" dirty="0"/>
            </a:br>
            <a:endParaRPr lang="nb-NO" sz="1400" dirty="0"/>
          </a:p>
          <a:p>
            <a:pPr marL="285750" indent="-285750" defTabSz="7620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nb-NO" sz="1400" dirty="0"/>
              <a:t>Målgruppe: </a:t>
            </a:r>
            <a:br>
              <a:rPr lang="nb-NO" sz="1400" dirty="0"/>
            </a:br>
            <a:r>
              <a:rPr lang="nb-NO" sz="1400" dirty="0"/>
              <a:t>Ungdom 19-27 år </a:t>
            </a:r>
            <a:r>
              <a:rPr lang="nb-NO" sz="1400" dirty="0" smtClean="0"/>
              <a:t>”som </a:t>
            </a:r>
            <a:r>
              <a:rPr lang="nb-NO" sz="1400" dirty="0"/>
              <a:t>har vist initiativ, evne og vilje å lede andre gjennom virksomhet innen næringslivet, offentlig virksomhet, frivillige organisasjoner eller skole-</a:t>
            </a:r>
            <a:r>
              <a:rPr lang="nb-NO" sz="1400"/>
              <a:t>/ </a:t>
            </a:r>
            <a:r>
              <a:rPr lang="nb-NO" sz="1400" smtClean="0"/>
              <a:t>studentorganisasjoner”</a:t>
            </a:r>
            <a:r>
              <a:rPr lang="nb-NO" sz="1400" dirty="0"/>
              <a:t/>
            </a:r>
            <a:br>
              <a:rPr lang="nb-NO" sz="1400" dirty="0"/>
            </a:br>
            <a:endParaRPr lang="nb-NO" sz="1400" dirty="0"/>
          </a:p>
          <a:p>
            <a:pPr marL="285750" indent="-285750" defTabSz="7620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nb-NO" sz="1400" dirty="0"/>
              <a:t>Form: </a:t>
            </a:r>
            <a:br>
              <a:rPr lang="nb-NO" sz="1400" dirty="0"/>
            </a:br>
            <a:r>
              <a:rPr lang="nb-NO" sz="1400" dirty="0"/>
              <a:t>Forelesning, gruppearbeid, plenumsdiskusjoner og sosialt samvær.</a:t>
            </a:r>
          </a:p>
          <a:p>
            <a:endParaRPr lang="nb-NO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796136" y="4620388"/>
            <a:ext cx="2738437" cy="1676400"/>
          </a:xfrm>
          <a:prstGeom prst="rect">
            <a:avLst/>
          </a:prstGeom>
          <a:solidFill>
            <a:schemeClr val="tx1"/>
          </a:solidFill>
          <a:ln w="76200" cmpd="tri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35257" y="4857102"/>
            <a:ext cx="2660196" cy="1201032"/>
          </a:xfrm>
          <a:prstGeom prst="rect">
            <a:avLst/>
          </a:prstGeom>
          <a:solidFill>
            <a:schemeClr val="tx1"/>
          </a:solidFill>
          <a:ln w="76200" cmpd="tri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nb-NO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er hos dagens ungdom vi finner morgendagens </a:t>
            </a:r>
            <a:r>
              <a:rPr lang="nb-NO" sz="1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ledere.</a:t>
            </a:r>
          </a:p>
          <a:p>
            <a:pPr defTabSz="762000" eaLnBrk="0" hangingPunct="0">
              <a:spcBef>
                <a:spcPct val="50000"/>
              </a:spcBef>
            </a:pPr>
            <a:r>
              <a:rPr lang="nb-NO" sz="1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Verdens </a:t>
            </a:r>
            <a:r>
              <a:rPr lang="nb-NO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fremtid er avhengig av utviklingen av dagens ungdom. </a:t>
            </a:r>
          </a:p>
          <a:p>
            <a:pPr defTabSz="762000" eaLnBrk="0" hangingPunct="0">
              <a:spcBef>
                <a:spcPct val="50000"/>
              </a:spcBef>
            </a:pPr>
            <a:r>
              <a:rPr lang="nb-NO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har Rotary et ansvar!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j02340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4727" y="4220289"/>
            <a:ext cx="12271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9552" y="1628800"/>
            <a:ext cx="813690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 b="1" dirty="0"/>
              <a:t>Komite for </a:t>
            </a:r>
            <a:r>
              <a:rPr lang="nb-NO" sz="2000" b="1" dirty="0" smtClean="0"/>
              <a:t>Internasjonal tjeneste</a:t>
            </a:r>
          </a:p>
          <a:p>
            <a:pPr>
              <a:spcBef>
                <a:spcPct val="50000"/>
              </a:spcBef>
            </a:pPr>
            <a:r>
              <a:rPr lang="nb-NO" sz="2000" dirty="0"/>
              <a:t>Fremme forståelse og vennskap mellom </a:t>
            </a:r>
            <a:r>
              <a:rPr lang="nb-NO" sz="2000" dirty="0" smtClean="0"/>
              <a:t>mennesker </a:t>
            </a:r>
            <a:r>
              <a:rPr lang="nb-NO" sz="2000" dirty="0"/>
              <a:t>fra ulike </a:t>
            </a:r>
            <a:r>
              <a:rPr lang="nb-NO" sz="2000" dirty="0" smtClean="0"/>
              <a:t>nasjoner</a:t>
            </a:r>
            <a:endParaRPr lang="nb-NO" sz="2000" b="1" dirty="0" smtClean="0"/>
          </a:p>
          <a:p>
            <a:endParaRPr lang="nb-NO" sz="2000" dirty="0" smtClean="0"/>
          </a:p>
          <a:p>
            <a:r>
              <a:rPr lang="nb-NO" sz="2000" b="1" dirty="0" smtClean="0"/>
              <a:t>Komiteens oppgaver</a:t>
            </a:r>
            <a:endParaRPr lang="nb-NO" sz="2000" b="1" dirty="0"/>
          </a:p>
          <a:p>
            <a:pPr>
              <a:buFont typeface="Wingdings" pitchFamily="2" charset="2"/>
              <a:buNone/>
            </a:pPr>
            <a:r>
              <a:rPr lang="nb-NO" sz="2000" dirty="0"/>
              <a:t> </a:t>
            </a:r>
            <a:endParaRPr lang="nb-NO" dirty="0"/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 err="1" smtClean="0"/>
              <a:t>Rotaryfondet</a:t>
            </a:r>
            <a:endParaRPr lang="en-US" dirty="0"/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 smtClean="0"/>
              <a:t>Ungdomsutveksling</a:t>
            </a:r>
            <a:endParaRPr lang="nb-NO" dirty="0"/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 smtClean="0"/>
              <a:t>GSE-team</a:t>
            </a:r>
            <a:endParaRPr lang="nb-NO" dirty="0"/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 err="1" smtClean="0"/>
              <a:t>Handicamp</a:t>
            </a:r>
            <a:r>
              <a:rPr lang="nb-NO" dirty="0" smtClean="0"/>
              <a:t> </a:t>
            </a:r>
            <a:endParaRPr lang="nb-NO" dirty="0"/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 smtClean="0"/>
              <a:t>Georgiastipend</a:t>
            </a:r>
            <a:endParaRPr lang="nb-NO" dirty="0"/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 smtClean="0"/>
              <a:t>Internasjonale </a:t>
            </a:r>
            <a:r>
              <a:rPr lang="nb-NO" dirty="0"/>
              <a:t>prosjekter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4" descr="j02340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4738" y="4725144"/>
            <a:ext cx="1179512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628800"/>
            <a:ext cx="813690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b-NO" sz="2000" b="1" dirty="0" err="1"/>
              <a:t>Rotaryfondets</a:t>
            </a:r>
            <a:r>
              <a:rPr lang="nb-NO" sz="2000" b="1" dirty="0"/>
              <a:t> </a:t>
            </a:r>
            <a:r>
              <a:rPr lang="nb-NO" sz="2000" b="1" dirty="0" smtClean="0"/>
              <a:t>formål</a:t>
            </a:r>
          </a:p>
          <a:p>
            <a:pPr>
              <a:spcBef>
                <a:spcPct val="50000"/>
              </a:spcBef>
              <a:defRPr/>
            </a:pPr>
            <a:endParaRPr lang="nb-NO" sz="2000" b="1" dirty="0"/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Målet 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Rotaryfondet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er å støtte Rotary Internationals arbeid for å nå </a:t>
            </a:r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Rotarys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mål om </a:t>
            </a: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bedre internasjonal forståelse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og fred - gjennom lokale, nasjonale og internasjonale, humanitære, kulturelle og utdannings programmer.</a:t>
            </a:r>
            <a:b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Fondet fordeler nå over 600 mill. kroner årlig 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på 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verdensbasis.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nb-NO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6300788" y="3752635"/>
            <a:ext cx="26543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sv-SE" sz="1400" dirty="0"/>
              <a:t>Humanitære program</a:t>
            </a:r>
            <a:endParaRPr lang="sv-SE" sz="1400" i="1" dirty="0"/>
          </a:p>
        </p:txBody>
      </p:sp>
      <p:sp>
        <p:nvSpPr>
          <p:cNvPr id="43012" name="Rectangle 10"/>
          <p:cNvSpPr>
            <a:spLocks noChangeArrowheads="1"/>
          </p:cNvSpPr>
          <p:nvPr/>
        </p:nvSpPr>
        <p:spPr bwMode="auto">
          <a:xfrm>
            <a:off x="3496468" y="4398350"/>
            <a:ext cx="2354263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sv-SE" sz="1400" dirty="0"/>
              <a:t>PolioPlus</a:t>
            </a:r>
          </a:p>
        </p:txBody>
      </p:sp>
      <p:pic>
        <p:nvPicPr>
          <p:cNvPr id="43013" name="Picture 13" descr="243arrow-68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1293" y="2631534"/>
            <a:ext cx="9382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6861" y="2062329"/>
            <a:ext cx="24384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3016" name="Picture 16" descr="ArrowOnePoi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9992" y="3586212"/>
            <a:ext cx="592138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3992563"/>
            <a:ext cx="268287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3789040"/>
            <a:ext cx="2260600" cy="2616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663038"/>
            <a:ext cx="27940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243arrow-68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32166" y="2543124"/>
            <a:ext cx="90949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9552" y="1628800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2000" b="1" dirty="0"/>
              <a:t>Rotary Foundations programmer</a:t>
            </a:r>
            <a:endParaRPr lang="nb-NO" sz="2000" b="1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87363" y="3429000"/>
            <a:ext cx="2654300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sv-SE" sz="1400" dirty="0" smtClean="0"/>
              <a:t>Utdanningsprogram</a:t>
            </a:r>
            <a:endParaRPr lang="sv-SE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920750" y="1643063"/>
            <a:ext cx="3100388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endParaRPr lang="en-US" sz="2100">
              <a:latin typeface="Verdana" pitchFamily="34" charset="0"/>
            </a:endParaRPr>
          </a:p>
          <a:p>
            <a:pPr eaLnBrk="0" hangingPunct="0">
              <a:lnSpc>
                <a:spcPct val="120000"/>
              </a:lnSpc>
            </a:pPr>
            <a:endParaRPr lang="en-US" sz="2100">
              <a:latin typeface="Verdana" pitchFamily="34" charset="0"/>
            </a:endParaRPr>
          </a:p>
        </p:txBody>
      </p:sp>
      <p:pic>
        <p:nvPicPr>
          <p:cNvPr id="4506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0" y="4862810"/>
            <a:ext cx="3314700" cy="17526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4506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61222"/>
            <a:ext cx="1943100" cy="17510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4506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1450" y="4869160"/>
            <a:ext cx="2662238" cy="17478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4506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97813" y="4862810"/>
            <a:ext cx="1246187" cy="17541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4506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5431" y="1678941"/>
            <a:ext cx="1851025" cy="2760663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39552" y="1628800"/>
            <a:ext cx="8136904" cy="227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2000" b="1" dirty="0" smtClean="0"/>
              <a:t>Polio+</a:t>
            </a:r>
          </a:p>
          <a:p>
            <a:pPr>
              <a:spcBef>
                <a:spcPct val="50000"/>
              </a:spcBef>
              <a:defRPr/>
            </a:pPr>
            <a:r>
              <a:rPr lang="nb-NO" dirty="0" smtClean="0"/>
              <a:t>Mer </a:t>
            </a:r>
            <a:r>
              <a:rPr lang="nb-NO" dirty="0"/>
              <a:t>enn en million rotarianere </a:t>
            </a:r>
          </a:p>
          <a:p>
            <a:pPr eaLnBrk="0" hangingPunct="0">
              <a:lnSpc>
                <a:spcPct val="120000"/>
              </a:lnSpc>
            </a:pPr>
            <a:r>
              <a:rPr lang="nb-NO" dirty="0"/>
              <a:t>har på frivillig basis brukt tid og personlige </a:t>
            </a:r>
            <a:r>
              <a:rPr lang="nb-NO" dirty="0" smtClean="0"/>
              <a:t>ressurser</a:t>
            </a:r>
            <a:br>
              <a:rPr lang="nb-NO" dirty="0" smtClean="0"/>
            </a:br>
            <a:r>
              <a:rPr lang="nb-NO" dirty="0" smtClean="0"/>
              <a:t>for </a:t>
            </a:r>
            <a:r>
              <a:rPr lang="nb-NO" dirty="0"/>
              <a:t>å hjelpe til med å vaksinere </a:t>
            </a:r>
            <a:br>
              <a:rPr lang="nb-NO" dirty="0"/>
            </a:br>
            <a:r>
              <a:rPr lang="nb-NO" dirty="0"/>
              <a:t>2 000 000 000 barn i 122 land mot polio</a:t>
            </a:r>
          </a:p>
          <a:p>
            <a:pPr>
              <a:spcBef>
                <a:spcPct val="50000"/>
              </a:spcBef>
              <a:defRPr/>
            </a:pPr>
            <a:endParaRPr lang="nb-NO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</TotalTime>
  <Words>534</Words>
  <Application>Microsoft Office PowerPoint</Application>
  <PresentationFormat>Skjermfremvisning (4:3)</PresentationFormat>
  <Paragraphs>179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24</vt:i4>
      </vt:variant>
    </vt:vector>
  </HeadingPairs>
  <TitlesOfParts>
    <vt:vector size="26" baseType="lpstr">
      <vt:lpstr>Office Theme</vt:lpstr>
      <vt:lpstr>Custom Design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Charlotte</dc:creator>
  <cp:lastModifiedBy>Johan P. Nielsen</cp:lastModifiedBy>
  <cp:revision>96</cp:revision>
  <dcterms:created xsi:type="dcterms:W3CDTF">2011-10-13T06:22:20Z</dcterms:created>
  <dcterms:modified xsi:type="dcterms:W3CDTF">2016-03-21T14:29:46Z</dcterms:modified>
</cp:coreProperties>
</file>